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Telegraf" panose="020B0604020202020204" charset="0"/>
      <p:regular r:id="rId12"/>
    </p:embeddedFont>
    <p:embeddedFont>
      <p:font typeface="Telegraf Bold" panose="020B0604020202020204" charset="0"/>
      <p:regular r:id="rId13"/>
    </p:embeddedFont>
    <p:embeddedFont>
      <p:font typeface="TT Hove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7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862">
            <a:off x="6110388" y="5304279"/>
            <a:ext cx="15048401" cy="6376760"/>
          </a:xfrm>
          <a:custGeom>
            <a:avLst/>
            <a:gdLst/>
            <a:ahLst/>
            <a:cxnLst/>
            <a:rect l="l" t="t" r="r" b="b"/>
            <a:pathLst>
              <a:path w="15048401" h="6376760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32478" y="7009521"/>
            <a:ext cx="9637365" cy="212578"/>
            <a:chOff x="0" y="0"/>
            <a:chExt cx="2538236" cy="55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8236" cy="55988"/>
            </a:xfrm>
            <a:custGeom>
              <a:avLst/>
              <a:gdLst/>
              <a:ahLst/>
              <a:cxnLst/>
              <a:rect l="l" t="t" r="r" b="b"/>
              <a:pathLst>
                <a:path w="2538236" h="55988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641393" y="-1165054"/>
            <a:ext cx="6732105" cy="4030848"/>
          </a:xfrm>
          <a:custGeom>
            <a:avLst/>
            <a:gdLst/>
            <a:ahLst/>
            <a:cxnLst/>
            <a:rect l="l" t="t" r="r" b="b"/>
            <a:pathLst>
              <a:path w="6732105" h="4030848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689320"/>
            <a:ext cx="8276187" cy="220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2"/>
              </a:lnSpc>
              <a:spcBef>
                <a:spcPct val="0"/>
              </a:spcBef>
            </a:pPr>
            <a:r>
              <a:rPr lang="en-US" sz="4130" b="1" spc="206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IMPLEMENTATION OF SHOR’S ALGORITHM: QUANTUM FACTORIZATION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38581"/>
            <a:ext cx="10797967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69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032284"/>
            <a:ext cx="255402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61206" y="8032284"/>
            <a:ext cx="9726194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MADDULA KARTHIK – CH.SC.U4CSE23121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61206" y="8406934"/>
            <a:ext cx="6982994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MUGIL AAKASH – CH.SC.U4CSE23130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61206" y="8797925"/>
            <a:ext cx="6373394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RAM PREETAM – CH.SC.U4CSE23153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28310" y="5143500"/>
            <a:ext cx="8431381" cy="6106672"/>
            <a:chOff x="0" y="0"/>
            <a:chExt cx="2220611" cy="1608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0611" cy="1608342"/>
            </a:xfrm>
            <a:custGeom>
              <a:avLst/>
              <a:gdLst/>
              <a:ahLst/>
              <a:cxnLst/>
              <a:rect l="l" t="t" r="r" b="b"/>
              <a:pathLst>
                <a:path w="2220611" h="1608342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60705">
            <a:off x="1423346" y="-1948290"/>
            <a:ext cx="15441309" cy="6543255"/>
          </a:xfrm>
          <a:custGeom>
            <a:avLst/>
            <a:gdLst/>
            <a:ahLst/>
            <a:cxnLst/>
            <a:rect l="l" t="t" r="r" b="b"/>
            <a:pathLst>
              <a:path w="15441309" h="6543255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21043" y="3816797"/>
            <a:ext cx="9445915" cy="131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93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35577" y="5566396"/>
            <a:ext cx="7416846" cy="143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WRAPPING UP AND PARTING THOUGHTS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4366" y="-196806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8865" y="-392510"/>
            <a:ext cx="7501837" cy="11072020"/>
            <a:chOff x="0" y="0"/>
            <a:chExt cx="1975792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5793" cy="2916088"/>
            </a:xfrm>
            <a:custGeom>
              <a:avLst/>
              <a:gdLst/>
              <a:ahLst/>
              <a:cxnLst/>
              <a:rect l="l" t="t" r="r" b="b"/>
              <a:pathLst>
                <a:path w="1975793" h="2916088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431877" y="633234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70778" y="1825838"/>
            <a:ext cx="8403819" cy="107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0"/>
              </a:lnSpc>
            </a:pPr>
            <a:r>
              <a:rPr lang="en-US" sz="76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988633" y="-146732"/>
            <a:ext cx="6026397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69209" y="3521241"/>
            <a:ext cx="9898863" cy="573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088" lvl="1" indent="-351544" algn="l">
              <a:lnSpc>
                <a:spcPts val="4559"/>
              </a:lnSpc>
              <a:buFont typeface="Arial"/>
              <a:buChar char="•"/>
            </a:pPr>
            <a:r>
              <a:rPr lang="en-US" sz="3256" spc="16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Quantum computing uses quantum bits (qubits) that can exist in superposition and entanglement.</a:t>
            </a:r>
          </a:p>
          <a:p>
            <a:pPr marL="703088" lvl="1" indent="-351544" algn="l">
              <a:lnSpc>
                <a:spcPts val="4559"/>
              </a:lnSpc>
              <a:buFont typeface="Arial"/>
              <a:buChar char="•"/>
            </a:pPr>
            <a:r>
              <a:rPr lang="en-US" sz="3256" spc="16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Classical computers struggle with integer factorization for large numbers.</a:t>
            </a:r>
          </a:p>
          <a:p>
            <a:pPr marL="703088" lvl="1" indent="-351544" algn="l">
              <a:lnSpc>
                <a:spcPts val="4559"/>
              </a:lnSpc>
              <a:buFont typeface="Arial"/>
              <a:buChar char="•"/>
            </a:pPr>
            <a:r>
              <a:rPr lang="en-US" sz="3256" spc="16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Shor’s Algorithm, introduced by Peter Shor (1994), can factor large numbers exponentially faster than classical algorithms.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endParaRPr lang="en-US" sz="3256" spc="162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4668" y="-3157079"/>
            <a:ext cx="15827806" cy="6707033"/>
          </a:xfrm>
          <a:custGeom>
            <a:avLst/>
            <a:gdLst/>
            <a:ahLst/>
            <a:cxnLst/>
            <a:rect l="l" t="t" r="r" b="b"/>
            <a:pathLst>
              <a:path w="15827806" h="6707033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120312" flipH="1">
            <a:off x="-2273262" y="833153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08865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69338" y="2082771"/>
            <a:ext cx="8289595" cy="120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80"/>
              </a:lnSpc>
            </a:pPr>
            <a:r>
              <a:rPr lang="en-US" sz="86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MOTIVATION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29423" y="-580405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9192" y="4132791"/>
            <a:ext cx="14467004" cy="463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631" lvl="1" indent="-394316" algn="l">
              <a:lnSpc>
                <a:spcPts val="5113"/>
              </a:lnSpc>
              <a:buFont typeface="Arial"/>
              <a:buChar char="•"/>
            </a:pPr>
            <a:r>
              <a:rPr lang="en-US" sz="3652" spc="18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RSA encryption relies on the difficulty of factoring large numbers.</a:t>
            </a:r>
          </a:p>
          <a:p>
            <a:pPr marL="788631" lvl="1" indent="-394316" algn="l">
              <a:lnSpc>
                <a:spcPts val="5113"/>
              </a:lnSpc>
              <a:buFont typeface="Arial"/>
              <a:buChar char="•"/>
            </a:pPr>
            <a:r>
              <a:rPr lang="en-US" sz="3652" spc="18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Shor’s algorithm demonstrates that quantum computers can break RSA encryption in theory.</a:t>
            </a:r>
          </a:p>
          <a:p>
            <a:pPr marL="788631" lvl="1" indent="-394316" algn="l">
              <a:lnSpc>
                <a:spcPts val="5113"/>
              </a:lnSpc>
              <a:buFont typeface="Arial"/>
              <a:buChar char="•"/>
            </a:pPr>
            <a:r>
              <a:rPr lang="en-US" sz="3652" spc="18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Useful in cryptography, quantum computing research, and understanding quantum advantage.</a:t>
            </a:r>
          </a:p>
          <a:p>
            <a:pPr algn="l">
              <a:lnSpc>
                <a:spcPts val="5813"/>
              </a:lnSpc>
              <a:spcBef>
                <a:spcPct val="0"/>
              </a:spcBef>
            </a:pPr>
            <a:endParaRPr lang="en-US" sz="3652" spc="182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-467361" y="-2757747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86204" y="6250419"/>
            <a:ext cx="11514218" cy="8506128"/>
          </a:xfrm>
          <a:custGeom>
            <a:avLst/>
            <a:gdLst/>
            <a:ahLst/>
            <a:cxnLst/>
            <a:rect l="l" t="t" r="r" b="b"/>
            <a:pathLst>
              <a:path w="11514218" h="850612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041524" y="6795739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7963" y="1832119"/>
            <a:ext cx="12752015" cy="120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3"/>
              </a:lnSpc>
            </a:pPr>
            <a:r>
              <a:rPr lang="en-US" sz="85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WORKING PRINCIPLE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7963" y="3525081"/>
            <a:ext cx="10268241" cy="342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l">
              <a:lnSpc>
                <a:spcPts val="4479"/>
              </a:lnSpc>
              <a:buFont typeface="Arial"/>
              <a:buChar char="•"/>
            </a:pPr>
            <a:r>
              <a:rPr lang="en-US" sz="3199" spc="159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Pick a number N to factor.</a:t>
            </a:r>
          </a:p>
          <a:p>
            <a:pPr marL="690874" lvl="1" indent="-345437" algn="l">
              <a:lnSpc>
                <a:spcPts val="4479"/>
              </a:lnSpc>
              <a:buFont typeface="Arial"/>
              <a:buChar char="•"/>
            </a:pPr>
            <a:r>
              <a:rPr lang="en-US" sz="3199" spc="159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Choose a random </a:t>
            </a:r>
            <a:r>
              <a:rPr lang="en-US" sz="3199" spc="15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number a such that 1&lt;a&lt;N</a:t>
            </a:r>
          </a:p>
          <a:p>
            <a:pPr marL="690874" lvl="1" indent="-345437" algn="l">
              <a:lnSpc>
                <a:spcPts val="4479"/>
              </a:lnSpc>
              <a:buFont typeface="Arial"/>
              <a:buChar char="•"/>
            </a:pPr>
            <a:r>
              <a:rPr lang="en-US" sz="3199" spc="159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Find the period r of f(x)=ax mod N using a quantum subroutine.</a:t>
            </a:r>
          </a:p>
          <a:p>
            <a:pPr marL="690874" lvl="1" indent="-345437" algn="l">
              <a:lnSpc>
                <a:spcPts val="4479"/>
              </a:lnSpc>
              <a:buFont typeface="Arial"/>
              <a:buChar char="•"/>
            </a:pPr>
            <a:r>
              <a:rPr lang="en-US" sz="3199" spc="159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Compute GCDs: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 spc="159" dirty="0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7368102"/>
            <a:ext cx="10268241" cy="121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spc="179" dirty="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gcd</a:t>
            </a:r>
            <a:r>
              <a:rPr lang="en-US" sz="3599" spc="179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(</a:t>
            </a:r>
            <a:r>
              <a:rPr lang="en-US" sz="3599" spc="179" dirty="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a^r</a:t>
            </a:r>
            <a:r>
              <a:rPr lang="en-US" sz="3599" spc="179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/2−1 , N) </a:t>
            </a:r>
            <a:r>
              <a:rPr lang="en-US" sz="3599" spc="179" dirty="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gcd</a:t>
            </a:r>
            <a:r>
              <a:rPr lang="en-US" sz="3599" spc="179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(</a:t>
            </a:r>
            <a:r>
              <a:rPr lang="en-US" sz="3599" spc="179" dirty="0" err="1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a^r</a:t>
            </a:r>
            <a:r>
              <a:rPr lang="en-US" sz="3599" spc="179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/2+1,N)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159" dirty="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to get the factors.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84357">
            <a:off x="-575872" y="-647487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392510"/>
            <a:ext cx="2222584" cy="11072020"/>
            <a:chOff x="0" y="0"/>
            <a:chExt cx="585372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5372" cy="2916088"/>
            </a:xfrm>
            <a:custGeom>
              <a:avLst/>
              <a:gdLst/>
              <a:ahLst/>
              <a:cxnLst/>
              <a:rect l="l" t="t" r="r" b="b"/>
              <a:pathLst>
                <a:path w="585372" h="2916088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144000" y="6129108"/>
            <a:ext cx="7877705" cy="3739417"/>
          </a:xfrm>
          <a:custGeom>
            <a:avLst/>
            <a:gdLst/>
            <a:ahLst/>
            <a:cxnLst/>
            <a:rect l="l" t="t" r="r" b="b"/>
            <a:pathLst>
              <a:path w="7877705" h="3739417">
                <a:moveTo>
                  <a:pt x="0" y="0"/>
                </a:moveTo>
                <a:lnTo>
                  <a:pt x="7877705" y="0"/>
                </a:lnTo>
                <a:lnTo>
                  <a:pt x="7877705" y="3739417"/>
                </a:lnTo>
                <a:lnTo>
                  <a:pt x="0" y="3739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110727" y="-531114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16814" y="654134"/>
            <a:ext cx="9737167" cy="159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8"/>
              </a:lnSpc>
            </a:pPr>
            <a:r>
              <a:rPr lang="en-US" sz="60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QUANTUM CIRCUIT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26184" y="2398695"/>
            <a:ext cx="9737167" cy="413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9" lvl="1" indent="-280674" algn="l">
              <a:lnSpc>
                <a:spcPts val="3640"/>
              </a:lnSpc>
              <a:buFont typeface="Arial"/>
              <a:buChar char="•"/>
            </a:pPr>
            <a:r>
              <a:rPr lang="en-US" sz="2600" spc="6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CONTROL REGISTER: HOLDS SUPERPOSITIONS FOR PHASE ESTIMATION.</a:t>
            </a:r>
          </a:p>
          <a:p>
            <a:pPr marL="561349" lvl="1" indent="-280674" algn="l">
              <a:lnSpc>
                <a:spcPts val="3640"/>
              </a:lnSpc>
              <a:buFont typeface="Arial"/>
              <a:buChar char="•"/>
            </a:pPr>
            <a:r>
              <a:rPr lang="en-US" sz="2600" spc="6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WORK REGISTER: PERFORMS MODULAR EXPONENTIATION.</a:t>
            </a:r>
          </a:p>
          <a:p>
            <a:pPr marL="561349" lvl="1" indent="-280674" algn="l">
              <a:lnSpc>
                <a:spcPts val="3640"/>
              </a:lnSpc>
              <a:buFont typeface="Arial"/>
              <a:buChar char="•"/>
            </a:pPr>
            <a:r>
              <a:rPr lang="en-US" sz="2600" spc="6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QUANTUM FOURIER TRANSFORM (QFT): EXTRACTS THE PERIOD.</a:t>
            </a:r>
          </a:p>
          <a:p>
            <a:pPr marL="561349" lvl="1" indent="-280674" algn="l">
              <a:lnSpc>
                <a:spcPts val="3640"/>
              </a:lnSpc>
              <a:buFont typeface="Arial"/>
              <a:buChar char="•"/>
            </a:pPr>
            <a:r>
              <a:rPr lang="en-US" sz="2600" spc="6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MEASUREMENT: OBSERVES THE CONTROL REGISTER TO FIND R.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spc="62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65348" flipH="1">
            <a:off x="-1362223" y="-2212276"/>
            <a:ext cx="10441422" cy="4424552"/>
          </a:xfrm>
          <a:custGeom>
            <a:avLst/>
            <a:gdLst/>
            <a:ahLst/>
            <a:cxnLst/>
            <a:rect l="l" t="t" r="r" b="b"/>
            <a:pathLst>
              <a:path w="10441422" h="442455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250927">
            <a:off x="5486162" y="7645079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821802" y="4192649"/>
            <a:ext cx="7891417" cy="6257897"/>
            <a:chOff x="0" y="0"/>
            <a:chExt cx="2078398" cy="1648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8398" cy="1648170"/>
            </a:xfrm>
            <a:custGeom>
              <a:avLst/>
              <a:gdLst/>
              <a:ahLst/>
              <a:cxnLst/>
              <a:rect l="l" t="t" r="r" b="b"/>
              <a:pathLst>
                <a:path w="2078398" h="1648170">
                  <a:moveTo>
                    <a:pt x="0" y="0"/>
                  </a:moveTo>
                  <a:lnTo>
                    <a:pt x="2078398" y="0"/>
                  </a:lnTo>
                  <a:lnTo>
                    <a:pt x="2078398" y="1648170"/>
                  </a:lnTo>
                  <a:lnTo>
                    <a:pt x="0" y="1648170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078398" cy="1705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114668" y="6830598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97987"/>
            <a:ext cx="9445915" cy="1736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66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IMPLEMENTATION IN QISKIT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4843" y="3660774"/>
            <a:ext cx="7817645" cy="559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2" lvl="1" indent="-377821" algn="l">
              <a:lnSpc>
                <a:spcPts val="4899"/>
              </a:lnSpc>
              <a:buFont typeface="Arial"/>
              <a:buChar char="•"/>
            </a:pPr>
            <a:r>
              <a:rPr lang="en-US" sz="3499" spc="17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Use Python + Qiskit to simulate Shor’s algorithm.</a:t>
            </a:r>
          </a:p>
          <a:p>
            <a:pPr marL="755642" lvl="1" indent="-377821" algn="l">
              <a:lnSpc>
                <a:spcPts val="4899"/>
              </a:lnSpc>
              <a:buFont typeface="Arial"/>
              <a:buChar char="•"/>
            </a:pPr>
            <a:r>
              <a:rPr lang="en-US" sz="3499" spc="17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Backend: Aer simulator (qasm_simulator).</a:t>
            </a:r>
          </a:p>
          <a:p>
            <a:pPr marL="755642" lvl="1" indent="-377821" algn="l">
              <a:lnSpc>
                <a:spcPts val="4899"/>
              </a:lnSpc>
              <a:buFont typeface="Arial"/>
              <a:buChar char="•"/>
            </a:pPr>
            <a:r>
              <a:rPr lang="en-US" sz="3499" spc="17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Algorithm: Shor from qiskit.algorithms.factorizers.</a:t>
            </a:r>
          </a:p>
          <a:p>
            <a:pPr marL="755642" lvl="1" indent="-377821" algn="l">
              <a:lnSpc>
                <a:spcPts val="4899"/>
              </a:lnSpc>
              <a:buFont typeface="Arial"/>
              <a:buChar char="•"/>
            </a:pPr>
            <a:r>
              <a:rPr lang="en-US" sz="3499" spc="17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Example: Factorizing 15 → Output: [3, 5].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endParaRPr lang="en-US" sz="3499" spc="174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8935633" y="6567202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49" y="0"/>
                </a:lnTo>
                <a:lnTo>
                  <a:pt x="12701349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410460">
            <a:off x="1935723" y="-5126712"/>
            <a:ext cx="11976399" cy="7170869"/>
          </a:xfrm>
          <a:custGeom>
            <a:avLst/>
            <a:gdLst/>
            <a:ahLst/>
            <a:cxnLst/>
            <a:rect l="l" t="t" r="r" b="b"/>
            <a:pathLst>
              <a:path w="11976399" h="717086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664408" y="-882202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39346" y="2219774"/>
            <a:ext cx="5009307" cy="69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4883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APPLICATIONS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18988" y="3631875"/>
            <a:ext cx="8463950" cy="511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057" lvl="1" indent="-347528" algn="l">
              <a:lnSpc>
                <a:spcPts val="4507"/>
              </a:lnSpc>
              <a:buFont typeface="Arial"/>
              <a:buChar char="•"/>
            </a:pPr>
            <a:r>
              <a:rPr lang="en-US" sz="321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Cryptography: Can theoretically break RSA and ECC.</a:t>
            </a:r>
          </a:p>
          <a:p>
            <a:pPr marL="695057" lvl="1" indent="-347528" algn="l">
              <a:lnSpc>
                <a:spcPts val="4507"/>
              </a:lnSpc>
              <a:buFont typeface="Arial"/>
              <a:buChar char="•"/>
            </a:pPr>
            <a:r>
              <a:rPr lang="en-US" sz="321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Quantum Advantage: Solves factoring exponentially faster than classical methods.</a:t>
            </a:r>
          </a:p>
          <a:p>
            <a:pPr marL="695057" lvl="1" indent="-347528" algn="l">
              <a:lnSpc>
                <a:spcPts val="4507"/>
              </a:lnSpc>
              <a:buFont typeface="Arial"/>
              <a:buChar char="•"/>
            </a:pPr>
            <a:r>
              <a:rPr lang="en-US" sz="321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Education &amp; Research: Learn quantum concepts and simulate algorithms.</a:t>
            </a:r>
          </a:p>
          <a:p>
            <a:pPr marL="695057" lvl="1" indent="-347528" algn="l">
              <a:lnSpc>
                <a:spcPts val="4507"/>
              </a:lnSpc>
              <a:buFont typeface="Arial"/>
              <a:buChar char="•"/>
            </a:pPr>
            <a:r>
              <a:rPr lang="en-US" sz="321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Post-Quantum Security: Helps design quantum-resistant cryptography.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89023" y="-244431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3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3" y="5407093"/>
                </a:lnTo>
                <a:lnTo>
                  <a:pt x="1276010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786060" y="-392510"/>
            <a:ext cx="6667753" cy="11072020"/>
            <a:chOff x="0" y="0"/>
            <a:chExt cx="1756116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6116" cy="2916088"/>
            </a:xfrm>
            <a:custGeom>
              <a:avLst/>
              <a:gdLst/>
              <a:ahLst/>
              <a:cxnLst/>
              <a:rect l="l" t="t" r="r" b="b"/>
              <a:pathLst>
                <a:path w="1756116" h="2916088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51976" y="7212829"/>
            <a:ext cx="6026397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270880"/>
            <a:ext cx="7539495" cy="910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8"/>
              </a:lnSpc>
            </a:pPr>
            <a:r>
              <a:rPr lang="en-US" sz="640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5604" y="2654594"/>
            <a:ext cx="8082591" cy="675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l">
              <a:lnSpc>
                <a:spcPts val="4479"/>
              </a:lnSpc>
              <a:buFont typeface="Arial"/>
              <a:buChar char="•"/>
            </a:pPr>
            <a:r>
              <a:rPr lang="en-US" sz="3199" spc="15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Hardware Needs: Requires many stable qubits; current hardware is limited.</a:t>
            </a:r>
          </a:p>
          <a:p>
            <a:pPr marL="690874" lvl="1" indent="-345437" algn="l">
              <a:lnSpc>
                <a:spcPts val="4479"/>
              </a:lnSpc>
              <a:buFont typeface="Arial"/>
              <a:buChar char="•"/>
            </a:pPr>
            <a:r>
              <a:rPr lang="en-US" sz="3199" spc="15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Simulation Limits: Works only for small numbers on classical simulators.</a:t>
            </a:r>
          </a:p>
          <a:p>
            <a:pPr marL="690874" lvl="1" indent="-345437" algn="l">
              <a:lnSpc>
                <a:spcPts val="4479"/>
              </a:lnSpc>
              <a:buFont typeface="Arial"/>
              <a:buChar char="•"/>
            </a:pPr>
            <a:r>
              <a:rPr lang="en-US" sz="3199" spc="15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Error Sensitivity: Quantum Fourier Transform errors may give wrong results.</a:t>
            </a:r>
          </a:p>
          <a:p>
            <a:pPr marL="690874" lvl="1" indent="-345437" algn="l">
              <a:lnSpc>
                <a:spcPts val="4479"/>
              </a:lnSpc>
              <a:buFont typeface="Arial"/>
              <a:buChar char="•"/>
            </a:pPr>
            <a:r>
              <a:rPr lang="en-US" sz="3199" spc="15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Practical Use: Cannot break real-world encryption yet.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 spc="159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92510"/>
            <a:ext cx="5212196" cy="11072020"/>
            <a:chOff x="0" y="0"/>
            <a:chExt cx="1372759" cy="2916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2759" cy="2916088"/>
            </a:xfrm>
            <a:custGeom>
              <a:avLst/>
              <a:gdLst/>
              <a:ahLst/>
              <a:cxnLst/>
              <a:rect l="l" t="t" r="r" b="b"/>
              <a:pathLst>
                <a:path w="1372759" h="2916088">
                  <a:moveTo>
                    <a:pt x="0" y="0"/>
                  </a:moveTo>
                  <a:lnTo>
                    <a:pt x="1372759" y="0"/>
                  </a:lnTo>
                  <a:lnTo>
                    <a:pt x="137275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72759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269688">
            <a:off x="5419533" y="809048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362236">
            <a:off x="13391562" y="-1431588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261399" y="-837437"/>
            <a:ext cx="6026397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1708" y="1725014"/>
            <a:ext cx="8403819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b="1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80554" y="3211658"/>
            <a:ext cx="8455267" cy="5728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Shor’s algorithm shows quantum computing’s power in factoring large numbers.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Enables learning and experimentation using simulators like Qiskit.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Highlights need for post-quantum cryptography for future security.</a:t>
            </a:r>
          </a:p>
          <a:p>
            <a:pPr marL="777230" lvl="1" indent="-388615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Full potential awaits advanced quantum hardware.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412</Words>
  <Application>Microsoft Office PowerPoint</Application>
  <PresentationFormat>Custom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TT Hoves</vt:lpstr>
      <vt:lpstr>Telegraf</vt:lpstr>
      <vt:lpstr>Arial</vt:lpstr>
      <vt:lpstr>Telegraf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MADDULA KARTHIK</dc:title>
  <cp:lastModifiedBy>Karthik Maddula</cp:lastModifiedBy>
  <cp:revision>6</cp:revision>
  <dcterms:created xsi:type="dcterms:W3CDTF">2006-08-16T00:00:00Z</dcterms:created>
  <dcterms:modified xsi:type="dcterms:W3CDTF">2025-10-23T12:43:50Z</dcterms:modified>
  <dc:identifier>DAG1u9txTPU</dc:identifier>
</cp:coreProperties>
</file>